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0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1"/>
  </p:normalViewPr>
  <p:slideViewPr>
    <p:cSldViewPr snapToGrid="0" snapToObjects="1">
      <p:cViewPr varScale="1">
        <p:scale>
          <a:sx n="75" d="100"/>
          <a:sy n="75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66117-175B-8F42-8729-941D41B3E72E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17CF2-C2EE-EF42-803F-4FB1FAFF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6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1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8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2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8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A58B-E8BB-F842-B92D-56648659196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CC48-0C8F-B944-8FF6-57629AEBA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4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abi.diaconu@gmail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7400"/>
            <a:ext cx="9144000" cy="2722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STRENGTHENING LAWYERS LEGAL KNOWLEDGE AND COOPERATION WITH PROSECUTORS AND JUDGES, TO PROTECT VICTIMS OF HUMAN TRAFFICKING RIGHTS IN THE JUDICIAL </a:t>
            </a:r>
            <a:r>
              <a:rPr lang="en-US" sz="3100" dirty="0" smtClean="0"/>
              <a:t>PROCEEDINGS</a:t>
            </a:r>
            <a:br>
              <a:rPr lang="en-US" sz="3100" dirty="0" smtClean="0"/>
            </a:br>
            <a:r>
              <a:rPr lang="ro-RO" dirty="0"/>
              <a:t/>
            </a:r>
            <a:br>
              <a:rPr lang="ro-RO" dirty="0"/>
            </a:b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Financed by the Justice </a:t>
            </a:r>
            <a:r>
              <a:rPr lang="en-US" sz="1600" dirty="0" err="1" smtClean="0">
                <a:latin typeface="+mn-lt"/>
              </a:rPr>
              <a:t>Programme</a:t>
            </a:r>
            <a:r>
              <a:rPr lang="en-US" sz="1600" dirty="0" smtClean="0">
                <a:latin typeface="+mn-lt"/>
              </a:rPr>
              <a:t> of the European Union </a:t>
            </a:r>
            <a:endParaRPr lang="en-US" sz="1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812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ro-R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RAUMA AND ITS IMPACT ON VICTIMS CAPACITY TO BE INVOLVED IN THE CRIMINAL TRIAL</a:t>
            </a:r>
          </a:p>
          <a:p>
            <a:r>
              <a:rPr lang="en-US" dirty="0" smtClean="0"/>
              <a:t>Training </a:t>
            </a:r>
            <a:r>
              <a:rPr lang="en-US" dirty="0" smtClean="0"/>
              <a:t>Bucharest Romania</a:t>
            </a:r>
          </a:p>
          <a:p>
            <a:r>
              <a:rPr lang="en-US" dirty="0" smtClean="0"/>
              <a:t>10-12 May 2017</a:t>
            </a:r>
          </a:p>
          <a:p>
            <a:endParaRPr lang="en-US" dirty="0" smtClean="0"/>
          </a:p>
          <a:p>
            <a:r>
              <a:rPr lang="en-US" sz="1500" dirty="0"/>
              <a:t>This publication has been produced with the financial support of the Justice </a:t>
            </a:r>
            <a:r>
              <a:rPr lang="en-US" sz="1500" dirty="0" err="1"/>
              <a:t>Programme</a:t>
            </a:r>
            <a:r>
              <a:rPr lang="en-US" sz="1500" dirty="0"/>
              <a:t> of the European Union. The contents of this publication are the sole responsibility of the author and can in no way be taken to reflect the views of the European Commission</a:t>
            </a:r>
          </a:p>
          <a:p>
            <a:endParaRPr lang="en-US" sz="15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30524" y="2773447"/>
            <a:ext cx="1247223" cy="782554"/>
            <a:chOff x="1145" y="-282"/>
            <a:chExt cx="1263" cy="84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145" y="-282"/>
              <a:ext cx="1263" cy="84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1733" y="-181"/>
              <a:ext cx="87" cy="83"/>
            </a:xfrm>
            <a:custGeom>
              <a:avLst/>
              <a:gdLst>
                <a:gd name="T0" fmla="+- 0 1776 1733"/>
                <a:gd name="T1" fmla="*/ T0 w 87"/>
                <a:gd name="T2" fmla="+- 0 -181 -181"/>
                <a:gd name="T3" fmla="*/ -181 h 83"/>
                <a:gd name="T4" fmla="+- 0 1766 1733"/>
                <a:gd name="T5" fmla="*/ T4 w 87"/>
                <a:gd name="T6" fmla="+- 0 -149 -181"/>
                <a:gd name="T7" fmla="*/ -149 h 83"/>
                <a:gd name="T8" fmla="+- 0 1733 1733"/>
                <a:gd name="T9" fmla="*/ T8 w 87"/>
                <a:gd name="T10" fmla="+- 0 -149 -181"/>
                <a:gd name="T11" fmla="*/ -149 h 83"/>
                <a:gd name="T12" fmla="+- 0 1760 1733"/>
                <a:gd name="T13" fmla="*/ T12 w 87"/>
                <a:gd name="T14" fmla="+- 0 -130 -181"/>
                <a:gd name="T15" fmla="*/ -130 h 83"/>
                <a:gd name="T16" fmla="+- 0 1749 1733"/>
                <a:gd name="T17" fmla="*/ T16 w 87"/>
                <a:gd name="T18" fmla="+- 0 -99 -181"/>
                <a:gd name="T19" fmla="*/ -99 h 83"/>
                <a:gd name="T20" fmla="+- 0 1776 1733"/>
                <a:gd name="T21" fmla="*/ T20 w 87"/>
                <a:gd name="T22" fmla="+- 0 -118 -181"/>
                <a:gd name="T23" fmla="*/ -118 h 83"/>
                <a:gd name="T24" fmla="+- 0 1796 1733"/>
                <a:gd name="T25" fmla="*/ T24 w 87"/>
                <a:gd name="T26" fmla="+- 0 -118 -181"/>
                <a:gd name="T27" fmla="*/ -118 h 83"/>
                <a:gd name="T28" fmla="+- 0 1793 1733"/>
                <a:gd name="T29" fmla="*/ T28 w 87"/>
                <a:gd name="T30" fmla="+- 0 -130 -181"/>
                <a:gd name="T31" fmla="*/ -130 h 83"/>
                <a:gd name="T32" fmla="+- 0 1820 1733"/>
                <a:gd name="T33" fmla="*/ T32 w 87"/>
                <a:gd name="T34" fmla="+- 0 -149 -181"/>
                <a:gd name="T35" fmla="*/ -149 h 83"/>
                <a:gd name="T36" fmla="+- 0 1766 1733"/>
                <a:gd name="T37" fmla="*/ T36 w 87"/>
                <a:gd name="T38" fmla="+- 0 -149 -181"/>
                <a:gd name="T39" fmla="*/ -149 h 83"/>
                <a:gd name="T40" fmla="+- 0 1786 1733"/>
                <a:gd name="T41" fmla="*/ T40 w 87"/>
                <a:gd name="T42" fmla="+- 0 -149 -181"/>
                <a:gd name="T43" fmla="*/ -149 h 83"/>
                <a:gd name="T44" fmla="+- 0 1776 1733"/>
                <a:gd name="T45" fmla="*/ T44 w 87"/>
                <a:gd name="T46" fmla="+- 0 -181 -181"/>
                <a:gd name="T47" fmla="*/ -181 h 83"/>
                <a:gd name="T48" fmla="+- 0 1796 1733"/>
                <a:gd name="T49" fmla="*/ T48 w 87"/>
                <a:gd name="T50" fmla="+- 0 -118 -181"/>
                <a:gd name="T51" fmla="*/ -118 h 83"/>
                <a:gd name="T52" fmla="+- 0 1776 1733"/>
                <a:gd name="T53" fmla="*/ T52 w 87"/>
                <a:gd name="T54" fmla="+- 0 -118 -181"/>
                <a:gd name="T55" fmla="*/ -118 h 83"/>
                <a:gd name="T56" fmla="+- 0 1803 1733"/>
                <a:gd name="T57" fmla="*/ T56 w 87"/>
                <a:gd name="T58" fmla="+- 0 -99 -181"/>
                <a:gd name="T59" fmla="*/ -99 h 83"/>
                <a:gd name="T60" fmla="+- 0 1796 1733"/>
                <a:gd name="T61" fmla="*/ T60 w 87"/>
                <a:gd name="T62" fmla="+- 0 -118 -181"/>
                <a:gd name="T63" fmla="*/ -118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87" h="83">
                  <a:moveTo>
                    <a:pt x="43" y="0"/>
                  </a:moveTo>
                  <a:lnTo>
                    <a:pt x="33" y="32"/>
                  </a:lnTo>
                  <a:lnTo>
                    <a:pt x="0" y="32"/>
                  </a:lnTo>
                  <a:lnTo>
                    <a:pt x="27" y="51"/>
                  </a:lnTo>
                  <a:lnTo>
                    <a:pt x="16" y="82"/>
                  </a:lnTo>
                  <a:lnTo>
                    <a:pt x="43" y="63"/>
                  </a:lnTo>
                  <a:lnTo>
                    <a:pt x="63" y="63"/>
                  </a:lnTo>
                  <a:lnTo>
                    <a:pt x="60" y="51"/>
                  </a:lnTo>
                  <a:lnTo>
                    <a:pt x="87" y="32"/>
                  </a:lnTo>
                  <a:lnTo>
                    <a:pt x="33" y="32"/>
                  </a:lnTo>
                  <a:lnTo>
                    <a:pt x="53" y="32"/>
                  </a:lnTo>
                  <a:lnTo>
                    <a:pt x="43" y="0"/>
                  </a:lnTo>
                  <a:close/>
                  <a:moveTo>
                    <a:pt x="63" y="63"/>
                  </a:moveTo>
                  <a:lnTo>
                    <a:pt x="43" y="63"/>
                  </a:lnTo>
                  <a:lnTo>
                    <a:pt x="70" y="82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4" y="-144"/>
              <a:ext cx="1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1457" y="95"/>
              <a:ext cx="87" cy="83"/>
            </a:xfrm>
            <a:custGeom>
              <a:avLst/>
              <a:gdLst>
                <a:gd name="T0" fmla="+- 0 1500 1457"/>
                <a:gd name="T1" fmla="*/ T0 w 87"/>
                <a:gd name="T2" fmla="+- 0 95 95"/>
                <a:gd name="T3" fmla="*/ 95 h 83"/>
                <a:gd name="T4" fmla="+- 0 1490 1457"/>
                <a:gd name="T5" fmla="*/ T4 w 87"/>
                <a:gd name="T6" fmla="+- 0 126 95"/>
                <a:gd name="T7" fmla="*/ 126 h 83"/>
                <a:gd name="T8" fmla="+- 0 1457 1457"/>
                <a:gd name="T9" fmla="*/ T8 w 87"/>
                <a:gd name="T10" fmla="+- 0 126 95"/>
                <a:gd name="T11" fmla="*/ 126 h 83"/>
                <a:gd name="T12" fmla="+- 0 1484 1457"/>
                <a:gd name="T13" fmla="*/ T12 w 87"/>
                <a:gd name="T14" fmla="+- 0 146 95"/>
                <a:gd name="T15" fmla="*/ 146 h 83"/>
                <a:gd name="T16" fmla="+- 0 1474 1457"/>
                <a:gd name="T17" fmla="*/ T16 w 87"/>
                <a:gd name="T18" fmla="+- 0 177 95"/>
                <a:gd name="T19" fmla="*/ 177 h 83"/>
                <a:gd name="T20" fmla="+- 0 1500 1457"/>
                <a:gd name="T21" fmla="*/ T20 w 87"/>
                <a:gd name="T22" fmla="+- 0 158 95"/>
                <a:gd name="T23" fmla="*/ 158 h 83"/>
                <a:gd name="T24" fmla="+- 0 1521 1457"/>
                <a:gd name="T25" fmla="*/ T24 w 87"/>
                <a:gd name="T26" fmla="+- 0 158 95"/>
                <a:gd name="T27" fmla="*/ 158 h 83"/>
                <a:gd name="T28" fmla="+- 0 1517 1457"/>
                <a:gd name="T29" fmla="*/ T28 w 87"/>
                <a:gd name="T30" fmla="+- 0 146 95"/>
                <a:gd name="T31" fmla="*/ 146 h 83"/>
                <a:gd name="T32" fmla="+- 0 1544 1457"/>
                <a:gd name="T33" fmla="*/ T32 w 87"/>
                <a:gd name="T34" fmla="+- 0 126 95"/>
                <a:gd name="T35" fmla="*/ 126 h 83"/>
                <a:gd name="T36" fmla="+- 0 1490 1457"/>
                <a:gd name="T37" fmla="*/ T36 w 87"/>
                <a:gd name="T38" fmla="+- 0 126 95"/>
                <a:gd name="T39" fmla="*/ 126 h 83"/>
                <a:gd name="T40" fmla="+- 0 1510 1457"/>
                <a:gd name="T41" fmla="*/ T40 w 87"/>
                <a:gd name="T42" fmla="+- 0 126 95"/>
                <a:gd name="T43" fmla="*/ 126 h 83"/>
                <a:gd name="T44" fmla="+- 0 1500 1457"/>
                <a:gd name="T45" fmla="*/ T44 w 87"/>
                <a:gd name="T46" fmla="+- 0 95 95"/>
                <a:gd name="T47" fmla="*/ 95 h 83"/>
                <a:gd name="T48" fmla="+- 0 1521 1457"/>
                <a:gd name="T49" fmla="*/ T48 w 87"/>
                <a:gd name="T50" fmla="+- 0 158 95"/>
                <a:gd name="T51" fmla="*/ 158 h 83"/>
                <a:gd name="T52" fmla="+- 0 1500 1457"/>
                <a:gd name="T53" fmla="*/ T52 w 87"/>
                <a:gd name="T54" fmla="+- 0 158 95"/>
                <a:gd name="T55" fmla="*/ 158 h 83"/>
                <a:gd name="T56" fmla="+- 0 1527 1457"/>
                <a:gd name="T57" fmla="*/ T56 w 87"/>
                <a:gd name="T58" fmla="+- 0 177 95"/>
                <a:gd name="T59" fmla="*/ 177 h 83"/>
                <a:gd name="T60" fmla="+- 0 1521 1457"/>
                <a:gd name="T61" fmla="*/ T60 w 87"/>
                <a:gd name="T62" fmla="+- 0 158 95"/>
                <a:gd name="T63" fmla="*/ 158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87" h="83">
                  <a:moveTo>
                    <a:pt x="43" y="0"/>
                  </a:moveTo>
                  <a:lnTo>
                    <a:pt x="33" y="31"/>
                  </a:lnTo>
                  <a:lnTo>
                    <a:pt x="0" y="31"/>
                  </a:lnTo>
                  <a:lnTo>
                    <a:pt x="27" y="51"/>
                  </a:lnTo>
                  <a:lnTo>
                    <a:pt x="17" y="82"/>
                  </a:lnTo>
                  <a:lnTo>
                    <a:pt x="43" y="63"/>
                  </a:lnTo>
                  <a:lnTo>
                    <a:pt x="64" y="63"/>
                  </a:lnTo>
                  <a:lnTo>
                    <a:pt x="60" y="51"/>
                  </a:lnTo>
                  <a:lnTo>
                    <a:pt x="87" y="31"/>
                  </a:lnTo>
                  <a:lnTo>
                    <a:pt x="33" y="31"/>
                  </a:lnTo>
                  <a:lnTo>
                    <a:pt x="53" y="31"/>
                  </a:lnTo>
                  <a:lnTo>
                    <a:pt x="43" y="0"/>
                  </a:lnTo>
                  <a:close/>
                  <a:moveTo>
                    <a:pt x="64" y="63"/>
                  </a:moveTo>
                  <a:lnTo>
                    <a:pt x="43" y="63"/>
                  </a:lnTo>
                  <a:lnTo>
                    <a:pt x="70" y="82"/>
                  </a:lnTo>
                  <a:lnTo>
                    <a:pt x="64" y="63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4" y="233"/>
              <a:ext cx="1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AutoShape 8"/>
            <p:cNvSpPr>
              <a:spLocks/>
            </p:cNvSpPr>
            <p:nvPr/>
          </p:nvSpPr>
          <p:spPr bwMode="auto">
            <a:xfrm>
              <a:off x="1733" y="370"/>
              <a:ext cx="87" cy="83"/>
            </a:xfrm>
            <a:custGeom>
              <a:avLst/>
              <a:gdLst>
                <a:gd name="T0" fmla="+- 0 1776 1733"/>
                <a:gd name="T1" fmla="*/ T0 w 87"/>
                <a:gd name="T2" fmla="+- 0 370 370"/>
                <a:gd name="T3" fmla="*/ 370 h 83"/>
                <a:gd name="T4" fmla="+- 0 1766 1733"/>
                <a:gd name="T5" fmla="*/ T4 w 87"/>
                <a:gd name="T6" fmla="+- 0 402 370"/>
                <a:gd name="T7" fmla="*/ 402 h 83"/>
                <a:gd name="T8" fmla="+- 0 1733 1733"/>
                <a:gd name="T9" fmla="*/ T8 w 87"/>
                <a:gd name="T10" fmla="+- 0 402 370"/>
                <a:gd name="T11" fmla="*/ 402 h 83"/>
                <a:gd name="T12" fmla="+- 0 1760 1733"/>
                <a:gd name="T13" fmla="*/ T12 w 87"/>
                <a:gd name="T14" fmla="+- 0 422 370"/>
                <a:gd name="T15" fmla="*/ 422 h 83"/>
                <a:gd name="T16" fmla="+- 0 1749 1733"/>
                <a:gd name="T17" fmla="*/ T16 w 87"/>
                <a:gd name="T18" fmla="+- 0 453 370"/>
                <a:gd name="T19" fmla="*/ 453 h 83"/>
                <a:gd name="T20" fmla="+- 0 1776 1733"/>
                <a:gd name="T21" fmla="*/ T20 w 87"/>
                <a:gd name="T22" fmla="+- 0 434 370"/>
                <a:gd name="T23" fmla="*/ 434 h 83"/>
                <a:gd name="T24" fmla="+- 0 1796 1733"/>
                <a:gd name="T25" fmla="*/ T24 w 87"/>
                <a:gd name="T26" fmla="+- 0 434 370"/>
                <a:gd name="T27" fmla="*/ 434 h 83"/>
                <a:gd name="T28" fmla="+- 0 1793 1733"/>
                <a:gd name="T29" fmla="*/ T28 w 87"/>
                <a:gd name="T30" fmla="+- 0 422 370"/>
                <a:gd name="T31" fmla="*/ 422 h 83"/>
                <a:gd name="T32" fmla="+- 0 1820 1733"/>
                <a:gd name="T33" fmla="*/ T32 w 87"/>
                <a:gd name="T34" fmla="+- 0 402 370"/>
                <a:gd name="T35" fmla="*/ 402 h 83"/>
                <a:gd name="T36" fmla="+- 0 1766 1733"/>
                <a:gd name="T37" fmla="*/ T36 w 87"/>
                <a:gd name="T38" fmla="+- 0 402 370"/>
                <a:gd name="T39" fmla="*/ 402 h 83"/>
                <a:gd name="T40" fmla="+- 0 1786 1733"/>
                <a:gd name="T41" fmla="*/ T40 w 87"/>
                <a:gd name="T42" fmla="+- 0 402 370"/>
                <a:gd name="T43" fmla="*/ 402 h 83"/>
                <a:gd name="T44" fmla="+- 0 1776 1733"/>
                <a:gd name="T45" fmla="*/ T44 w 87"/>
                <a:gd name="T46" fmla="+- 0 370 370"/>
                <a:gd name="T47" fmla="*/ 370 h 83"/>
                <a:gd name="T48" fmla="+- 0 1796 1733"/>
                <a:gd name="T49" fmla="*/ T48 w 87"/>
                <a:gd name="T50" fmla="+- 0 434 370"/>
                <a:gd name="T51" fmla="*/ 434 h 83"/>
                <a:gd name="T52" fmla="+- 0 1776 1733"/>
                <a:gd name="T53" fmla="*/ T52 w 87"/>
                <a:gd name="T54" fmla="+- 0 434 370"/>
                <a:gd name="T55" fmla="*/ 434 h 83"/>
                <a:gd name="T56" fmla="+- 0 1803 1733"/>
                <a:gd name="T57" fmla="*/ T56 w 87"/>
                <a:gd name="T58" fmla="+- 0 453 370"/>
                <a:gd name="T59" fmla="*/ 453 h 83"/>
                <a:gd name="T60" fmla="+- 0 1796 1733"/>
                <a:gd name="T61" fmla="*/ T60 w 87"/>
                <a:gd name="T62" fmla="+- 0 434 370"/>
                <a:gd name="T63" fmla="*/ 434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87" h="83">
                  <a:moveTo>
                    <a:pt x="43" y="0"/>
                  </a:moveTo>
                  <a:lnTo>
                    <a:pt x="33" y="32"/>
                  </a:lnTo>
                  <a:lnTo>
                    <a:pt x="0" y="32"/>
                  </a:lnTo>
                  <a:lnTo>
                    <a:pt x="27" y="52"/>
                  </a:lnTo>
                  <a:lnTo>
                    <a:pt x="16" y="83"/>
                  </a:lnTo>
                  <a:lnTo>
                    <a:pt x="43" y="64"/>
                  </a:lnTo>
                  <a:lnTo>
                    <a:pt x="63" y="64"/>
                  </a:lnTo>
                  <a:lnTo>
                    <a:pt x="60" y="52"/>
                  </a:lnTo>
                  <a:lnTo>
                    <a:pt x="87" y="32"/>
                  </a:lnTo>
                  <a:lnTo>
                    <a:pt x="33" y="32"/>
                  </a:lnTo>
                  <a:lnTo>
                    <a:pt x="53" y="32"/>
                  </a:lnTo>
                  <a:lnTo>
                    <a:pt x="43" y="0"/>
                  </a:lnTo>
                  <a:close/>
                  <a:moveTo>
                    <a:pt x="63" y="64"/>
                  </a:moveTo>
                  <a:lnTo>
                    <a:pt x="43" y="64"/>
                  </a:lnTo>
                  <a:lnTo>
                    <a:pt x="70" y="83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" y="233"/>
              <a:ext cx="1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AutoShape 10"/>
            <p:cNvSpPr>
              <a:spLocks/>
            </p:cNvSpPr>
            <p:nvPr/>
          </p:nvSpPr>
          <p:spPr bwMode="auto">
            <a:xfrm>
              <a:off x="2008" y="94"/>
              <a:ext cx="88" cy="83"/>
            </a:xfrm>
            <a:custGeom>
              <a:avLst/>
              <a:gdLst>
                <a:gd name="T0" fmla="+- 0 2051 2008"/>
                <a:gd name="T1" fmla="*/ T0 w 88"/>
                <a:gd name="T2" fmla="+- 0 94 94"/>
                <a:gd name="T3" fmla="*/ 94 h 83"/>
                <a:gd name="T4" fmla="+- 0 2041 2008"/>
                <a:gd name="T5" fmla="*/ T4 w 88"/>
                <a:gd name="T6" fmla="+- 0 126 94"/>
                <a:gd name="T7" fmla="*/ 126 h 83"/>
                <a:gd name="T8" fmla="+- 0 2008 2008"/>
                <a:gd name="T9" fmla="*/ T8 w 88"/>
                <a:gd name="T10" fmla="+- 0 126 94"/>
                <a:gd name="T11" fmla="*/ 126 h 83"/>
                <a:gd name="T12" fmla="+- 0 2035 2008"/>
                <a:gd name="T13" fmla="*/ T12 w 88"/>
                <a:gd name="T14" fmla="+- 0 145 94"/>
                <a:gd name="T15" fmla="*/ 145 h 83"/>
                <a:gd name="T16" fmla="+- 0 2025 2008"/>
                <a:gd name="T17" fmla="*/ T16 w 88"/>
                <a:gd name="T18" fmla="+- 0 177 94"/>
                <a:gd name="T19" fmla="*/ 177 h 83"/>
                <a:gd name="T20" fmla="+- 0 2051 2008"/>
                <a:gd name="T21" fmla="*/ T20 w 88"/>
                <a:gd name="T22" fmla="+- 0 157 94"/>
                <a:gd name="T23" fmla="*/ 157 h 83"/>
                <a:gd name="T24" fmla="+- 0 2072 2008"/>
                <a:gd name="T25" fmla="*/ T24 w 88"/>
                <a:gd name="T26" fmla="+- 0 157 94"/>
                <a:gd name="T27" fmla="*/ 157 h 83"/>
                <a:gd name="T28" fmla="+- 0 2068 2008"/>
                <a:gd name="T29" fmla="*/ T28 w 88"/>
                <a:gd name="T30" fmla="+- 0 145 94"/>
                <a:gd name="T31" fmla="*/ 145 h 83"/>
                <a:gd name="T32" fmla="+- 0 2095 2008"/>
                <a:gd name="T33" fmla="*/ T32 w 88"/>
                <a:gd name="T34" fmla="+- 0 126 94"/>
                <a:gd name="T35" fmla="*/ 126 h 83"/>
                <a:gd name="T36" fmla="+- 0 2041 2008"/>
                <a:gd name="T37" fmla="*/ T36 w 88"/>
                <a:gd name="T38" fmla="+- 0 126 94"/>
                <a:gd name="T39" fmla="*/ 126 h 83"/>
                <a:gd name="T40" fmla="+- 0 2062 2008"/>
                <a:gd name="T41" fmla="*/ T40 w 88"/>
                <a:gd name="T42" fmla="+- 0 126 94"/>
                <a:gd name="T43" fmla="*/ 126 h 83"/>
                <a:gd name="T44" fmla="+- 0 2051 2008"/>
                <a:gd name="T45" fmla="*/ T44 w 88"/>
                <a:gd name="T46" fmla="+- 0 94 94"/>
                <a:gd name="T47" fmla="*/ 94 h 83"/>
                <a:gd name="T48" fmla="+- 0 2072 2008"/>
                <a:gd name="T49" fmla="*/ T48 w 88"/>
                <a:gd name="T50" fmla="+- 0 157 94"/>
                <a:gd name="T51" fmla="*/ 157 h 83"/>
                <a:gd name="T52" fmla="+- 0 2051 2008"/>
                <a:gd name="T53" fmla="*/ T52 w 88"/>
                <a:gd name="T54" fmla="+- 0 157 94"/>
                <a:gd name="T55" fmla="*/ 157 h 83"/>
                <a:gd name="T56" fmla="+- 0 2078 2008"/>
                <a:gd name="T57" fmla="*/ T56 w 88"/>
                <a:gd name="T58" fmla="+- 0 177 94"/>
                <a:gd name="T59" fmla="*/ 177 h 83"/>
                <a:gd name="T60" fmla="+- 0 2072 2008"/>
                <a:gd name="T61" fmla="*/ T60 w 88"/>
                <a:gd name="T62" fmla="+- 0 157 94"/>
                <a:gd name="T63" fmla="*/ 157 h 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88" h="83">
                  <a:moveTo>
                    <a:pt x="43" y="0"/>
                  </a:moveTo>
                  <a:lnTo>
                    <a:pt x="33" y="32"/>
                  </a:lnTo>
                  <a:lnTo>
                    <a:pt x="0" y="32"/>
                  </a:lnTo>
                  <a:lnTo>
                    <a:pt x="27" y="51"/>
                  </a:lnTo>
                  <a:lnTo>
                    <a:pt x="17" y="83"/>
                  </a:lnTo>
                  <a:lnTo>
                    <a:pt x="43" y="63"/>
                  </a:lnTo>
                  <a:lnTo>
                    <a:pt x="64" y="63"/>
                  </a:lnTo>
                  <a:lnTo>
                    <a:pt x="60" y="51"/>
                  </a:lnTo>
                  <a:lnTo>
                    <a:pt x="87" y="32"/>
                  </a:lnTo>
                  <a:lnTo>
                    <a:pt x="33" y="32"/>
                  </a:lnTo>
                  <a:lnTo>
                    <a:pt x="54" y="32"/>
                  </a:lnTo>
                  <a:lnTo>
                    <a:pt x="43" y="0"/>
                  </a:lnTo>
                  <a:close/>
                  <a:moveTo>
                    <a:pt x="64" y="63"/>
                  </a:moveTo>
                  <a:lnTo>
                    <a:pt x="43" y="63"/>
                  </a:lnTo>
                  <a:lnTo>
                    <a:pt x="70" y="83"/>
                  </a:lnTo>
                  <a:lnTo>
                    <a:pt x="64" y="63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" y="-144"/>
              <a:ext cx="18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0421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Istanbul protocol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Initial </a:t>
            </a:r>
            <a:r>
              <a:rPr lang="en-US" sz="2400" b="1" dirty="0"/>
              <a:t>open </a:t>
            </a:r>
            <a:r>
              <a:rPr lang="en-US" sz="2400" dirty="0"/>
              <a:t>narrative; emphasis on survival (first question: how did you survive?)</a:t>
            </a:r>
          </a:p>
          <a:p>
            <a:r>
              <a:rPr lang="en-US" sz="2400" dirty="0"/>
              <a:t>Prior preparation for the interview; emphasis on potential for secondary traumatization</a:t>
            </a:r>
          </a:p>
          <a:p>
            <a:r>
              <a:rPr lang="en-US" sz="2400" b="1" dirty="0"/>
              <a:t>Thorough documentation</a:t>
            </a:r>
            <a:r>
              <a:rPr lang="en-US" sz="2400" dirty="0"/>
              <a:t> </a:t>
            </a:r>
            <a:r>
              <a:rPr lang="mr-IN" sz="2400" dirty="0"/>
              <a:t>–</a:t>
            </a:r>
            <a:r>
              <a:rPr lang="en-US" sz="2400" dirty="0"/>
              <a:t> use proper registration technique, with an insight in possible </a:t>
            </a:r>
            <a:r>
              <a:rPr lang="en-US" sz="2400" dirty="0" smtClean="0"/>
              <a:t>previous abuse</a:t>
            </a:r>
            <a:r>
              <a:rPr lang="en-US" sz="2400" dirty="0"/>
              <a:t>/ torture applied to victim</a:t>
            </a:r>
          </a:p>
        </p:txBody>
      </p:sp>
    </p:spTree>
    <p:extLst>
      <p:ext uri="{BB962C8B-B14F-4D97-AF65-F5344CB8AC3E}">
        <p14:creationId xmlns:p14="http://schemas.microsoft.com/office/powerpoint/2010/main" val="28547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963877"/>
            <a:ext cx="3816097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Trauma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Avoid</a:t>
            </a:r>
            <a:r>
              <a:rPr lang="en-US" sz="2200" dirty="0"/>
              <a:t> leading questions</a:t>
            </a:r>
          </a:p>
          <a:p>
            <a:r>
              <a:rPr lang="en-US" sz="2200" b="1" dirty="0"/>
              <a:t>Elicit</a:t>
            </a:r>
            <a:r>
              <a:rPr lang="en-US" sz="2200" dirty="0"/>
              <a:t> chronological accounts. If trauma is chronic, vicarious, long-standing, emphasize </a:t>
            </a:r>
            <a:r>
              <a:rPr lang="en-US" sz="2200" b="1" dirty="0"/>
              <a:t>first, most severe, most recent</a:t>
            </a:r>
            <a:r>
              <a:rPr lang="en-US" sz="2200" dirty="0"/>
              <a:t> traumatic events</a:t>
            </a:r>
          </a:p>
          <a:p>
            <a:r>
              <a:rPr lang="en-US" sz="2200" b="1" dirty="0"/>
              <a:t>Be prepared to stop</a:t>
            </a:r>
            <a:r>
              <a:rPr lang="en-US" sz="2200" dirty="0"/>
              <a:t>, at any time. </a:t>
            </a:r>
          </a:p>
          <a:p>
            <a:r>
              <a:rPr lang="en-US" sz="2200" b="1" dirty="0"/>
              <a:t>Pursue inconsistencies</a:t>
            </a:r>
            <a:r>
              <a:rPr lang="en-US" sz="2200" dirty="0"/>
              <a:t>/ factors may interfere with account: </a:t>
            </a:r>
          </a:p>
          <a:p>
            <a:pPr lvl="3"/>
            <a:r>
              <a:rPr lang="en-US" sz="2200" b="1" dirty="0"/>
              <a:t>Blindfolding, disorientation</a:t>
            </a:r>
          </a:p>
          <a:p>
            <a:pPr lvl="3"/>
            <a:r>
              <a:rPr lang="en-US" sz="2200" b="1" dirty="0"/>
              <a:t>Lapses in consciousness</a:t>
            </a:r>
          </a:p>
          <a:p>
            <a:pPr lvl="3"/>
            <a:r>
              <a:rPr lang="en-US" sz="2200" b="1" dirty="0"/>
              <a:t>Organic brain damage</a:t>
            </a:r>
          </a:p>
          <a:p>
            <a:pPr lvl="3"/>
            <a:r>
              <a:rPr lang="en-US" sz="2200" b="1" dirty="0"/>
              <a:t>Psychological sequelae of abuse</a:t>
            </a:r>
          </a:p>
          <a:p>
            <a:pPr lvl="3"/>
            <a:r>
              <a:rPr lang="en-US" sz="2200" b="1" dirty="0"/>
              <a:t>Fear of personal risk to self or others</a:t>
            </a:r>
          </a:p>
          <a:p>
            <a:pPr lvl="3"/>
            <a:r>
              <a:rPr lang="en-US" sz="2200" b="1" dirty="0"/>
              <a:t>Lack of trust in the interviewer</a:t>
            </a:r>
          </a:p>
        </p:txBody>
      </p:sp>
    </p:spTree>
    <p:extLst>
      <p:ext uri="{BB962C8B-B14F-4D97-AF65-F5344CB8AC3E}">
        <p14:creationId xmlns:p14="http://schemas.microsoft.com/office/powerpoint/2010/main" val="9937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Transference/ Countertransference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Victims have their own set of emotional reactions to what happened to them: rage, fear, shame, guilt, </a:t>
            </a:r>
            <a:r>
              <a:rPr lang="en-US" sz="2400" i="1" dirty="0"/>
              <a:t>directed</a:t>
            </a:r>
            <a:r>
              <a:rPr lang="en-US" sz="2400" dirty="0"/>
              <a:t> at person(s) who abused them</a:t>
            </a:r>
          </a:p>
          <a:p>
            <a:r>
              <a:rPr lang="en-US" sz="2400" dirty="0"/>
              <a:t>The interviewer may be perceived as </a:t>
            </a:r>
            <a:r>
              <a:rPr lang="en-US" sz="2400" b="1" dirty="0"/>
              <a:t>coercer</a:t>
            </a:r>
            <a:r>
              <a:rPr lang="en-US" sz="2400" dirty="0"/>
              <a:t> (lack of trust), torturer (transference) or person of power (lack of trust/ transference)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interviewer perceives the victim through their own emotional lens (horror, disbelief, depression, anger, over-identification, denial, numbing, rationalization)</a:t>
            </a:r>
          </a:p>
        </p:txBody>
      </p:sp>
    </p:spTree>
    <p:extLst>
      <p:ext uri="{BB962C8B-B14F-4D97-AF65-F5344CB8AC3E}">
        <p14:creationId xmlns:p14="http://schemas.microsoft.com/office/powerpoint/2010/main" val="18855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Repeated interviewing of victim is a frequent cause of secondary trauma, and should be used with </a:t>
            </a:r>
            <a:r>
              <a:rPr lang="en-US" sz="2400" b="1"/>
              <a:t>parsimony</a:t>
            </a:r>
            <a:endParaRPr lang="en-US" sz="2400"/>
          </a:p>
          <a:p>
            <a:r>
              <a:rPr lang="en-US" sz="2400"/>
              <a:t>Secondary trauma may be even more damaging, as ”the crust of trust” is broken, again, by those seen as helpers and rescuers</a:t>
            </a:r>
          </a:p>
          <a:p>
            <a:r>
              <a:rPr lang="en-US" sz="2400"/>
              <a:t>Respect right to dignity, private life for the individual!</a:t>
            </a:r>
          </a:p>
          <a:p>
            <a:r>
              <a:rPr lang="en-US" sz="2400"/>
              <a:t>State and counsel should not coerce victims into a legal bind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686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2700"/>
            <a:ext cx="76835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Impact on the Ability of Victims to Communicate Properly with the Lawyer/ Prosecutor/ Magistrate 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Psychological Framework of Trauma Victims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chemeClr val="accent1"/>
                </a:solidFill>
              </a:rPr>
              <a:t>Gabriel DIACONU, MD</a:t>
            </a:r>
          </a:p>
          <a:p>
            <a:pPr algn="r"/>
            <a:r>
              <a:rPr lang="en-US" dirty="0">
                <a:solidFill>
                  <a:schemeClr val="accent1"/>
                </a:solidFill>
              </a:rPr>
              <a:t>Psychiatrist</a:t>
            </a:r>
          </a:p>
          <a:p>
            <a:pPr algn="r"/>
            <a:r>
              <a:rPr lang="en-US" dirty="0" smtClean="0">
                <a:solidFill>
                  <a:schemeClr val="accent1"/>
                </a:solidFill>
              </a:rPr>
              <a:t>Psycho-</a:t>
            </a:r>
            <a:r>
              <a:rPr lang="en-US" dirty="0" err="1" smtClean="0">
                <a:solidFill>
                  <a:schemeClr val="accent1"/>
                </a:solidFill>
              </a:rPr>
              <a:t>traumatologist</a:t>
            </a:r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chemeClr val="accent1"/>
                </a:solidFill>
                <a:hlinkClick r:id="rId2"/>
              </a:rPr>
              <a:t>gabi.diaconu@gmail.com</a:t>
            </a:r>
            <a:endParaRPr lang="en-US" dirty="0">
              <a:solidFill>
                <a:schemeClr val="accent1"/>
              </a:solidFill>
            </a:endParaRPr>
          </a:p>
          <a:p>
            <a:pPr algn="r"/>
            <a:r>
              <a:rPr lang="en-US" dirty="0">
                <a:solidFill>
                  <a:schemeClr val="accent1"/>
                </a:solidFill>
              </a:rPr>
              <a:t>+40726101707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Co-chair, World Psychiatric Association, Section on Consequences of Torture and Persecution (</a:t>
            </a:r>
            <a:r>
              <a:rPr lang="en-US" sz="2400" dirty="0" err="1"/>
              <a:t>CoT</a:t>
            </a:r>
            <a:r>
              <a:rPr lang="en-US" sz="2400" dirty="0"/>
              <a:t>)</a:t>
            </a:r>
          </a:p>
          <a:p>
            <a:r>
              <a:rPr lang="en-US" sz="2400" dirty="0"/>
              <a:t>Director, </a:t>
            </a:r>
            <a:r>
              <a:rPr lang="en-US" sz="2400" dirty="0" err="1"/>
              <a:t>MindCare</a:t>
            </a:r>
            <a:r>
              <a:rPr lang="en-US" sz="2400" dirty="0"/>
              <a:t>, Bucharest</a:t>
            </a:r>
          </a:p>
          <a:p>
            <a:r>
              <a:rPr lang="en-US" sz="2400" dirty="0"/>
              <a:t>Associate Investigator, McGill Group for Suicide Studies, McGill University, Montreal, Qc</a:t>
            </a:r>
          </a:p>
          <a:p>
            <a:r>
              <a:rPr lang="en-US" sz="2400" dirty="0"/>
              <a:t>Associate Investigator, CRISE (Centre du </a:t>
            </a:r>
            <a:r>
              <a:rPr lang="en-US" sz="2400" dirty="0" err="1"/>
              <a:t>Recherche</a:t>
            </a:r>
            <a:r>
              <a:rPr lang="en-US" sz="2400" dirty="0"/>
              <a:t> et Intervention sur le Suicide et </a:t>
            </a:r>
            <a:r>
              <a:rPr lang="en-US" sz="2400" dirty="0" err="1"/>
              <a:t>Euthanasie</a:t>
            </a:r>
            <a:r>
              <a:rPr lang="en-US" sz="2400" dirty="0"/>
              <a:t>), UQAM, Montreal, Qc</a:t>
            </a:r>
          </a:p>
          <a:p>
            <a:r>
              <a:rPr lang="en-US" sz="2400" dirty="0"/>
              <a:t>Psychiatrist, psychotherapist (trauma therapy), competence in crisis intervention </a:t>
            </a:r>
            <a:endParaRPr lang="en-US" sz="2400" dirty="0" smtClean="0"/>
          </a:p>
          <a:p>
            <a:r>
              <a:rPr lang="en-US" sz="2400" dirty="0" smtClean="0"/>
              <a:t>Correspondence: dr. Gabriel Diaconu, </a:t>
            </a:r>
            <a:r>
              <a:rPr lang="en-US" sz="2400" dirty="0" err="1" smtClean="0"/>
              <a:t>MindCare</a:t>
            </a:r>
            <a:r>
              <a:rPr lang="en-US" sz="2400" dirty="0" smtClean="0"/>
              <a:t>, str. </a:t>
            </a:r>
            <a:r>
              <a:rPr lang="en-US" sz="2400" dirty="0" err="1" smtClean="0"/>
              <a:t>Londra</a:t>
            </a:r>
            <a:r>
              <a:rPr lang="en-US" sz="2400" dirty="0" smtClean="0"/>
              <a:t> </a:t>
            </a:r>
            <a:r>
              <a:rPr lang="en-US" sz="2400" dirty="0" err="1" smtClean="0"/>
              <a:t>nr</a:t>
            </a:r>
            <a:r>
              <a:rPr lang="en-US" sz="2400" dirty="0" smtClean="0"/>
              <a:t> 6, 011763, Bucharest, ROMANIA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33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Trauma (</a:t>
            </a:r>
            <a:r>
              <a:rPr lang="en-US" i="1" dirty="0"/>
              <a:t>def.</a:t>
            </a:r>
            <a:r>
              <a:rPr lang="en-US" dirty="0"/>
              <a:t>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A </a:t>
            </a:r>
            <a:r>
              <a:rPr lang="en-US" sz="2400" i="1"/>
              <a:t>response*  </a:t>
            </a:r>
            <a:r>
              <a:rPr lang="en-US" sz="2400"/>
              <a:t>to any adverse event that meets certain criteria</a:t>
            </a:r>
          </a:p>
          <a:p>
            <a:r>
              <a:rPr lang="en-US" sz="2400" b="1"/>
              <a:t>Criterion A (one required):</a:t>
            </a:r>
            <a:r>
              <a:rPr lang="en-US" sz="2400"/>
              <a:t> The person was exposed to: death, threatened death, actual or threatened serious injury, or actual or threatened sexual violence, in the following way(s): </a:t>
            </a:r>
          </a:p>
          <a:p>
            <a:r>
              <a:rPr lang="en-US" sz="2400" i="1"/>
              <a:t>Direct</a:t>
            </a:r>
            <a:r>
              <a:rPr lang="en-US" sz="2400"/>
              <a:t> exposure</a:t>
            </a:r>
          </a:p>
          <a:p>
            <a:r>
              <a:rPr lang="en-US" sz="2400" i="1"/>
              <a:t>Witnessing</a:t>
            </a:r>
            <a:r>
              <a:rPr lang="en-US" sz="2400"/>
              <a:t> the trauma</a:t>
            </a:r>
          </a:p>
          <a:p>
            <a:r>
              <a:rPr lang="en-US" sz="2400" i="1"/>
              <a:t>Learning</a:t>
            </a:r>
            <a:r>
              <a:rPr lang="en-US" sz="2400"/>
              <a:t> that a relative or close friend was exposed to a trauma</a:t>
            </a:r>
          </a:p>
          <a:p>
            <a:r>
              <a:rPr lang="en-US" sz="2400" i="1"/>
              <a:t>Indirect</a:t>
            </a:r>
            <a:r>
              <a:rPr lang="en-US" sz="2400"/>
              <a:t> exposure to aversive details of the trauma, usually in the course of professional duties (e.g., first responders, medics)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1628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Trauma (</a:t>
            </a:r>
            <a:r>
              <a:rPr lang="en-US" i="1">
                <a:solidFill>
                  <a:schemeClr val="accent1"/>
                </a:solidFill>
              </a:rPr>
              <a:t>def.</a:t>
            </a:r>
            <a:r>
              <a:rPr lang="en-US">
                <a:solidFill>
                  <a:schemeClr val="accent1"/>
                </a:solidFill>
              </a:rPr>
              <a:t>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/>
              <a:t>The response is present at </a:t>
            </a:r>
            <a:r>
              <a:rPr lang="en-US" sz="2400" i="1"/>
              <a:t>any, </a:t>
            </a:r>
            <a:r>
              <a:rPr lang="en-US" sz="2400"/>
              <a:t>or </a:t>
            </a:r>
            <a:r>
              <a:rPr lang="en-US" sz="2400" i="1"/>
              <a:t>all</a:t>
            </a:r>
            <a:r>
              <a:rPr lang="en-US" sz="2400"/>
              <a:t>, levels of one’s consciousness: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b="1"/>
              <a:t>Cognitive</a:t>
            </a:r>
            <a:r>
              <a:rPr lang="en-US"/>
              <a:t>: intrusive thoughts, recurring memories/ amnesia, recollections of the event (intrusive, flashbacks), negative perceptions of self, others, future</a:t>
            </a:r>
          </a:p>
          <a:p>
            <a:pPr lvl="1">
              <a:lnSpc>
                <a:spcPct val="80000"/>
              </a:lnSpc>
            </a:pPr>
            <a:r>
              <a:rPr lang="en-US" b="1"/>
              <a:t>Emotional</a:t>
            </a:r>
            <a:r>
              <a:rPr lang="en-US"/>
              <a:t>: detachment, depression, anxiety, numbing, irritability, anger, </a:t>
            </a:r>
          </a:p>
          <a:p>
            <a:pPr lvl="1">
              <a:lnSpc>
                <a:spcPct val="80000"/>
              </a:lnSpc>
            </a:pPr>
            <a:r>
              <a:rPr lang="en-US" b="1"/>
              <a:t>Behavioral</a:t>
            </a:r>
            <a:r>
              <a:rPr lang="en-US"/>
              <a:t>: avoidance, isolation, being “on edge”, violence/ self-harm</a:t>
            </a:r>
          </a:p>
          <a:p>
            <a:pPr lvl="1">
              <a:lnSpc>
                <a:spcPct val="80000"/>
              </a:lnSpc>
            </a:pPr>
            <a:r>
              <a:rPr lang="en-US" b="1"/>
              <a:t>Instinctual</a:t>
            </a:r>
            <a:r>
              <a:rPr lang="en-US"/>
              <a:t>: insomnia, nightmares, persistent arousal, panic/ dissociation</a:t>
            </a:r>
          </a:p>
          <a:p>
            <a:pPr lvl="1">
              <a:lnSpc>
                <a:spcPct val="80000"/>
              </a:lnSpc>
            </a:pPr>
            <a:r>
              <a:rPr lang="en-US" b="1"/>
              <a:t>Social</a:t>
            </a:r>
            <a:r>
              <a:rPr lang="en-US"/>
              <a:t>: difficulties maintaining social function/ relations, 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Trauma (</a:t>
            </a:r>
            <a:r>
              <a:rPr lang="en-US" i="1" dirty="0"/>
              <a:t>def.</a:t>
            </a:r>
            <a:r>
              <a:rPr lang="en-US" dirty="0"/>
              <a:t>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This response creates a </a:t>
            </a:r>
            <a:r>
              <a:rPr lang="en-US" sz="2400" i="1"/>
              <a:t>framework of functioning: </a:t>
            </a:r>
          </a:p>
          <a:p>
            <a:endParaRPr lang="en-US" sz="2400"/>
          </a:p>
          <a:p>
            <a:pPr lvl="1"/>
            <a:r>
              <a:rPr lang="en-US"/>
              <a:t>Impaired across domains of daily living</a:t>
            </a:r>
          </a:p>
          <a:p>
            <a:pPr lvl="1"/>
            <a:r>
              <a:rPr lang="en-US"/>
              <a:t>Fluctuating</a:t>
            </a:r>
          </a:p>
          <a:p>
            <a:pPr lvl="1"/>
            <a:r>
              <a:rPr lang="en-US"/>
              <a:t>Centripetal to trauma</a:t>
            </a:r>
          </a:p>
          <a:p>
            <a:pPr lvl="1"/>
            <a:r>
              <a:rPr lang="en-US" b="1"/>
              <a:t>Persistent</a:t>
            </a:r>
            <a:r>
              <a:rPr lang="en-US"/>
              <a:t>, salient, </a:t>
            </a:r>
            <a:r>
              <a:rPr lang="en-US" b="1"/>
              <a:t>vicariant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Trauma characteristics in victims of 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Atypical</a:t>
            </a:r>
          </a:p>
          <a:p>
            <a:r>
              <a:rPr lang="en-US" sz="2400"/>
              <a:t>Frequently chronic</a:t>
            </a:r>
          </a:p>
          <a:p>
            <a:r>
              <a:rPr lang="en-US" sz="2400"/>
              <a:t>Perpetrated not only by means of violence but </a:t>
            </a:r>
            <a:r>
              <a:rPr lang="en-US" sz="2400" b="1"/>
              <a:t>coercion</a:t>
            </a:r>
          </a:p>
          <a:p>
            <a:r>
              <a:rPr lang="en-US" sz="2400" b="1"/>
              <a:t>Coerciveness</a:t>
            </a:r>
            <a:r>
              <a:rPr lang="en-US" sz="2400"/>
              <a:t>, also, is norm, i.e. a state of impending force, threat of violence that is </a:t>
            </a:r>
            <a:r>
              <a:rPr lang="en-US" sz="2400" i="1"/>
              <a:t>perceived</a:t>
            </a:r>
            <a:r>
              <a:rPr lang="en-US" sz="2400"/>
              <a:t> by the individual and, thus, used as argument to subdue</a:t>
            </a:r>
            <a:endParaRPr lang="en-US" sz="2400" b="1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537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Biderman’s Framework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49855"/>
              </p:ext>
            </p:extLst>
          </p:nvPr>
        </p:nvGraphicFramePr>
        <p:xfrm>
          <a:off x="838200" y="1454922"/>
          <a:ext cx="10515600" cy="441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Methods of Coercion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 of Tactic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Deprives person of all social support</a:t>
                      </a:r>
                    </a:p>
                    <a:p>
                      <a:r>
                        <a:rPr lang="en-US" dirty="0" smtClean="0"/>
                        <a:t>Person becomes dependent on trafficker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Monopolization</a:t>
                      </a:r>
                      <a:r>
                        <a:rPr lang="en-US" baseline="0" dirty="0" smtClean="0"/>
                        <a:t> of perception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Fixes person’s attention on immediate</a:t>
                      </a:r>
                      <a:r>
                        <a:rPr lang="en-US" baseline="0" dirty="0" smtClean="0"/>
                        <a:t> predicament</a:t>
                      </a:r>
                    </a:p>
                    <a:p>
                      <a:r>
                        <a:rPr lang="en-US" baseline="0" dirty="0" smtClean="0"/>
                        <a:t>Frustrates action not consistent with compliance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Induced debility</a:t>
                      </a:r>
                      <a:r>
                        <a:rPr lang="en-US" baseline="0" dirty="0" smtClean="0"/>
                        <a:t> and exhaustion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Weakens mental and physical ability to resist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Occasional indulgences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 positive*</a:t>
                      </a:r>
                      <a:r>
                        <a:rPr lang="en-US" baseline="0" dirty="0" smtClean="0"/>
                        <a:t> motivation for compliance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Demonstration of omnipotence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Suggests</a:t>
                      </a:r>
                      <a:r>
                        <a:rPr lang="en-US" baseline="0" dirty="0" smtClean="0"/>
                        <a:t> futility of resistance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Cultivates anxiety and despair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Degradation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Makes cost of resistance more damaging to self-esteem than capitulation. Reduces person to “animal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level”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Enforcement of trivial demands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Develops habit of compliance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66226" y="6135428"/>
            <a:ext cx="518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Adapted from: Baldwin </a:t>
            </a:r>
            <a:r>
              <a:rPr lang="en-US" sz="1200" i="1" dirty="0" smtClean="0"/>
              <a:t>et al (2014)</a:t>
            </a:r>
            <a:r>
              <a:rPr lang="en-US" sz="1200" dirty="0" smtClean="0"/>
              <a:t>: Psychological Coercion in Human Trafficking</a:t>
            </a:r>
          </a:p>
          <a:p>
            <a:pPr algn="r"/>
            <a:r>
              <a:rPr lang="de-DE" sz="1200" dirty="0" smtClean="0"/>
              <a:t>http://</a:t>
            </a:r>
            <a:r>
              <a:rPr lang="de-DE" sz="1200" dirty="0" err="1" smtClean="0"/>
              <a:t>journals.sagepub.com</a:t>
            </a:r>
            <a:r>
              <a:rPr lang="de-DE" sz="1200" dirty="0" smtClean="0"/>
              <a:t>/</a:t>
            </a:r>
            <a:r>
              <a:rPr lang="de-DE" sz="1200" dirty="0" err="1" smtClean="0"/>
              <a:t>doi</a:t>
            </a:r>
            <a:r>
              <a:rPr lang="de-DE" sz="1200" dirty="0" smtClean="0"/>
              <a:t>/</a:t>
            </a:r>
            <a:r>
              <a:rPr lang="de-DE" sz="1200" dirty="0" err="1" smtClean="0"/>
              <a:t>abs</a:t>
            </a:r>
            <a:r>
              <a:rPr lang="de-DE" sz="1200" dirty="0" smtClean="0"/>
              <a:t>/10.1177/1049732314557087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9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The Istanbul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International gold-standard for interviewing victims and medical documentation of trauma and abuse</a:t>
            </a:r>
          </a:p>
          <a:p>
            <a:r>
              <a:rPr lang="en-US" sz="2400"/>
              <a:t>Purpose: elicit information in a </a:t>
            </a:r>
            <a:r>
              <a:rPr lang="en-US" sz="2400" b="1"/>
              <a:t>humane</a:t>
            </a:r>
            <a:r>
              <a:rPr lang="en-US" sz="2400"/>
              <a:t> and </a:t>
            </a:r>
            <a:r>
              <a:rPr lang="en-US" sz="2400" b="1"/>
              <a:t>effective </a:t>
            </a:r>
            <a:r>
              <a:rPr lang="en-US" sz="2400"/>
              <a:t>manner</a:t>
            </a:r>
          </a:p>
          <a:p>
            <a:r>
              <a:rPr lang="en-US" sz="2400"/>
              <a:t>Based on </a:t>
            </a:r>
            <a:r>
              <a:rPr lang="en-US" sz="2400" b="1"/>
              <a:t>informed consent</a:t>
            </a:r>
            <a:r>
              <a:rPr lang="en-US" sz="2400"/>
              <a:t> and </a:t>
            </a:r>
            <a:r>
              <a:rPr lang="en-US" sz="2400" b="1"/>
              <a:t>confidentiality</a:t>
            </a:r>
            <a:endParaRPr lang="en-US" sz="2400"/>
          </a:p>
          <a:p>
            <a:r>
              <a:rPr lang="en-US" sz="2400"/>
              <a:t>Rooted in </a:t>
            </a:r>
            <a:r>
              <a:rPr lang="en-US" sz="2400" b="1"/>
              <a:t>trust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440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827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STRENGTHENING LAWYERS LEGAL KNOWLEDGE AND COOPERATION WITH PROSECUTORS AND JUDGES, TO PROTECT VICTIMS OF HUMAN TRAFFICKING RIGHTS IN THE JUDICIAL PROCEEDINGS   Financed by the Justice Programme of the European Union </vt:lpstr>
      <vt:lpstr>Impact on the Ability of Victims to Communicate Properly with the Lawyer/ Prosecutor/ Magistrate  </vt:lpstr>
      <vt:lpstr>About me</vt:lpstr>
      <vt:lpstr>Trauma (def.):</vt:lpstr>
      <vt:lpstr>Trauma (def.): </vt:lpstr>
      <vt:lpstr>Trauma (def.): </vt:lpstr>
      <vt:lpstr>Trauma characteristics in victims of HR</vt:lpstr>
      <vt:lpstr>Biderman’s Framework</vt:lpstr>
      <vt:lpstr>The Istanbul Protocol</vt:lpstr>
      <vt:lpstr>The Istanbul protocol </vt:lpstr>
      <vt:lpstr>Trauma documentation</vt:lpstr>
      <vt:lpstr>Transference/ Countertransference</vt:lpstr>
      <vt:lpstr>Comments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Psychological framework of victims of Trauma</dc:title>
  <dc:creator>Gabriel Diaconu</dc:creator>
  <cp:lastModifiedBy>Silvia</cp:lastModifiedBy>
  <cp:revision>18</cp:revision>
  <dcterms:created xsi:type="dcterms:W3CDTF">2017-05-04T05:02:16Z</dcterms:created>
  <dcterms:modified xsi:type="dcterms:W3CDTF">2018-03-30T13:20:57Z</dcterms:modified>
</cp:coreProperties>
</file>